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77"/>
  </p:notesMasterIdLst>
  <p:sldIdLst>
    <p:sldId id="306" r:id="rId2"/>
    <p:sldId id="384" r:id="rId3"/>
    <p:sldId id="318" r:id="rId4"/>
    <p:sldId id="473" r:id="rId5"/>
    <p:sldId id="474" r:id="rId6"/>
    <p:sldId id="443" r:id="rId7"/>
    <p:sldId id="475" r:id="rId8"/>
    <p:sldId id="476" r:id="rId9"/>
    <p:sldId id="489" r:id="rId10"/>
    <p:sldId id="444" r:id="rId11"/>
    <p:sldId id="445" r:id="rId12"/>
    <p:sldId id="446" r:id="rId13"/>
    <p:sldId id="490" r:id="rId14"/>
    <p:sldId id="491" r:id="rId15"/>
    <p:sldId id="428" r:id="rId16"/>
    <p:sldId id="321" r:id="rId17"/>
    <p:sldId id="320" r:id="rId18"/>
    <p:sldId id="397" r:id="rId19"/>
    <p:sldId id="477" r:id="rId20"/>
    <p:sldId id="385" r:id="rId21"/>
    <p:sldId id="322" r:id="rId22"/>
    <p:sldId id="478" r:id="rId23"/>
    <p:sldId id="323" r:id="rId24"/>
    <p:sldId id="324" r:id="rId25"/>
    <p:sldId id="386" r:id="rId26"/>
    <p:sldId id="403" r:id="rId27"/>
    <p:sldId id="404" r:id="rId28"/>
    <p:sldId id="479" r:id="rId29"/>
    <p:sldId id="329" r:id="rId30"/>
    <p:sldId id="480" r:id="rId31"/>
    <p:sldId id="406" r:id="rId32"/>
    <p:sldId id="481" r:id="rId33"/>
    <p:sldId id="407" r:id="rId34"/>
    <p:sldId id="408" r:id="rId35"/>
    <p:sldId id="482" r:id="rId36"/>
    <p:sldId id="447" r:id="rId37"/>
    <p:sldId id="448" r:id="rId38"/>
    <p:sldId id="387" r:id="rId39"/>
    <p:sldId id="409" r:id="rId40"/>
    <p:sldId id="410" r:id="rId41"/>
    <p:sldId id="411" r:id="rId42"/>
    <p:sldId id="483" r:id="rId43"/>
    <p:sldId id="450" r:id="rId44"/>
    <p:sldId id="449" r:id="rId45"/>
    <p:sldId id="484" r:id="rId46"/>
    <p:sldId id="485" r:id="rId47"/>
    <p:sldId id="451" r:id="rId48"/>
    <p:sldId id="452" r:id="rId49"/>
    <p:sldId id="453" r:id="rId50"/>
    <p:sldId id="454" r:id="rId51"/>
    <p:sldId id="455" r:id="rId52"/>
    <p:sldId id="492" r:id="rId53"/>
    <p:sldId id="494" r:id="rId54"/>
    <p:sldId id="456" r:id="rId55"/>
    <p:sldId id="457" r:id="rId56"/>
    <p:sldId id="486" r:id="rId57"/>
    <p:sldId id="458" r:id="rId58"/>
    <p:sldId id="495" r:id="rId59"/>
    <p:sldId id="459" r:id="rId60"/>
    <p:sldId id="460" r:id="rId61"/>
    <p:sldId id="461" r:id="rId62"/>
    <p:sldId id="487" r:id="rId63"/>
    <p:sldId id="462" r:id="rId64"/>
    <p:sldId id="463" r:id="rId65"/>
    <p:sldId id="488" r:id="rId66"/>
    <p:sldId id="464" r:id="rId67"/>
    <p:sldId id="465" r:id="rId68"/>
    <p:sldId id="466" r:id="rId69"/>
    <p:sldId id="467" r:id="rId70"/>
    <p:sldId id="468" r:id="rId71"/>
    <p:sldId id="469" r:id="rId72"/>
    <p:sldId id="470" r:id="rId73"/>
    <p:sldId id="471" r:id="rId74"/>
    <p:sldId id="472" r:id="rId75"/>
    <p:sldId id="303" r:id="rId76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5153"/>
    <a:srgbClr val="8A8A8A"/>
    <a:srgbClr val="6B6B6B"/>
    <a:srgbClr val="264DAE"/>
    <a:srgbClr val="4ADAD7"/>
    <a:srgbClr val="90A3A6"/>
    <a:srgbClr val="EDDFF5"/>
    <a:srgbClr val="493B93"/>
    <a:srgbClr val="80808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948" autoAdjust="0"/>
    <p:restoredTop sz="93252" autoAdjust="0"/>
  </p:normalViewPr>
  <p:slideViewPr>
    <p:cSldViewPr snapToGrid="0">
      <p:cViewPr varScale="1">
        <p:scale>
          <a:sx n="78" d="100"/>
          <a:sy n="78" d="100"/>
        </p:scale>
        <p:origin x="965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33006-993C-46CE-BE81-A42F2D8A6269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CD79-D36A-4E01-AE1C-064887FE9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9.1.1.1 Модели межсетевых экранов ASA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9.1.1.6 Требования к лицензированию ASA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9.1.1.6 Требования к лицензированию ASA (продолжение)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9.1.1.6 Требования к лицензированию ASA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9.1.2.1 Обзор ASA 5505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9.1.2.2 </a:t>
            </a:r>
            <a:r>
              <a:rPr lang="ru-RU" sz="1200" b="0" i="0" u="none" baseline="0"/>
              <a:t>Уровни безопасности ASA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9.1.2.3 </a:t>
            </a:r>
            <a:r>
              <a:rPr lang="ru-RU" sz="1200" b="0" i="0" u="none" baseline="0"/>
              <a:t>Сценарии развертывания ASA 5505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9.1.2.3 </a:t>
            </a:r>
            <a:r>
              <a:rPr lang="ru-RU" sz="1200" b="0" i="0" u="none" baseline="0"/>
              <a:t>Сценарии развертывания ASA 5505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9.2.1.1 Знакомство с базовыми настройками ASA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9.2.1.1 Знакомство с базовыми настройками ASA (продолжение)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9.2.1.2 Конфигурация ASA по умолчанию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9.1.1.1 Модели межсетевых экранов ASA (продолжение)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9.2.1.3 Интерактивный мастер инициализации настройки ASA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9.2.2.1 Вход в режим глобальной конфигурации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9.2.2.2 Конфигурирование базовых настроек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9.2.2.2 Конфигурирование базовых настроек (продолжение)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9.2.2.3 Конфигурирование логических интерфейсов VLAN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9.2.2.3 Конфигурирование логических интерфейсов VLAN (продолжение)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9.2.2.4 Ассоциация портов уровня 2 с VLAN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9.2.2.4 Ассоциация портов уровня 2 с VLAN (продолжение)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9.2.2.5 Конфигурирование статической маршрутизации по умолчанию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9.2.2.6 Конфигурирование сервисов удаленного доступа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9.1.1.1 Модели межсетевых экранов ASA (продолжение)</a:t>
            </a:r>
          </a:p>
          <a:p>
            <a:pPr algn="l" rtl="0"/>
            <a:r>
              <a:rPr lang="ru-RU" b="0" i="0" u="none" baseline="0"/>
              <a:t>9.1.1.2 Устройства межсетевых экранов Cisco ASA нового поколения: Видео. Представляем Cisco ASA с сервисами FirePOWER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9.2.2.6 Конфигурирование сервисов удаленного доступа (продолжение)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9.2.2.7 Конфигурирование сервисов протокола сетевого времени (Network Time Protocol, NTP)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9.2.2.8 Конфигурирование сервисов DHCP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9.2.3.1 Знакомство с объектами и группами объектов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9.2.3.2 Конфигурирование сетевых объектов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9.2.3.3 Конфигурирование сервисных объектов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9.2.3.3 Конфигурирование сервисных объектов (продолжение)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9.2.3.4 Группы объектов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9.2.3.5 Конфигурирование обычных групп объектов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9.2.3.5 Конфигурирование обычных групп объектов (продолжение)</a:t>
            </a:r>
          </a:p>
          <a:p>
            <a:pPr algn="l" rtl="0"/>
            <a:r>
              <a:rPr lang="ru-RU" b="0" i="0" u="none" baseline="0"/>
              <a:t>9.2.3.6 Задание. Определение типов групп объектов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9.1.1.3 Расширенная функциональность межсетевого экрана ASA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9.2.3.5 Конфигурирование обычных групп объектов (продолжение)</a:t>
            </a:r>
          </a:p>
          <a:p>
            <a:pPr algn="l" rtl="0"/>
            <a:r>
              <a:rPr lang="ru-RU" b="0" i="0" u="none" baseline="0"/>
              <a:t>9.2.3.6 Задание. Определение типов групп объектов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9.2.4.1 ACL-списки ASA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9.2.4.2 Типы фильтрации ACL-списков ASA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9.2.4.3 Типы ACL-списков ASA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9.2.4.4 Конфигурирование ACL-списков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9.2.4.4 Конфигурирование ACL-списков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9.2.4.4 Конфигурирование ACL-списков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9.2.4.5 Применение ACL-списков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9.2.4.6 ACL-списки и группы объектов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9.2.4.6 ACL-списки и группы объектов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9.1.1.3 Расширенная функциональность межсетевого экрана ASA (продолжение)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9.2.4.7 Примеры ACL-списков, использующих группы объектов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9.2.4.7 Примеры ACL-списков, использующих группы объектов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9.2.5.1 Обзор ASA NAT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9.2.5.2 Конфигурирование динамического NAT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9.2.5.2 Конфигурирование динамического NAT (продолжение)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9.2.5.3 </a:t>
            </a:r>
            <a:r>
              <a:rPr lang="ru-RU" sz="1200" b="0" i="0" u="none" baseline="0"/>
              <a:t>Конфигурирование динамического РAT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9.2.5.4 </a:t>
            </a:r>
            <a:r>
              <a:rPr lang="ru-RU" sz="1200" b="0" i="0" u="none" baseline="0"/>
              <a:t>Конфигурирование статического NAT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9.2.5.4 </a:t>
            </a:r>
            <a:r>
              <a:rPr lang="ru-RU" sz="1200" b="0" i="0" u="none" baseline="0"/>
              <a:t>Конфигурирование статического NAT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9.2.6.1 </a:t>
            </a:r>
            <a:r>
              <a:rPr lang="ru-RU" sz="1200" b="0" i="0" u="none" baseline="0"/>
              <a:t>Обзор ААА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9.2.6.2 </a:t>
            </a:r>
            <a:r>
              <a:rPr lang="ru-RU" sz="1200" b="0" i="0" u="none" baseline="0"/>
              <a:t>Локальная база данных и серверы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9.1.1.3 Расширенная функциональность межсетевого экрана ASA (продолжение)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9.2.6.3 </a:t>
            </a:r>
            <a:r>
              <a:rPr lang="ru-RU" sz="1200" b="0" i="0" u="none" baseline="0"/>
              <a:t>Конфигурирование ААА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9.2.7.1 </a:t>
            </a:r>
            <a:r>
              <a:rPr lang="ru-RU" sz="1200" b="0" i="0" u="none" baseline="0"/>
              <a:t>Обзор MBF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9.2.7.2 </a:t>
            </a:r>
            <a:r>
              <a:rPr lang="ru-RU" sz="1200" b="0" i="0" u="none" baseline="0"/>
              <a:t>Конфигурирование карт классов (class maps)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9.2.7.3 </a:t>
            </a:r>
            <a:r>
              <a:rPr lang="ru-RU" sz="1200" b="0" i="0" u="none" baseline="0"/>
              <a:t>Определение и активирование политики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9.2.7.4 </a:t>
            </a:r>
            <a:r>
              <a:rPr lang="ru-RU" sz="1200" b="0" i="0" u="none" baseline="0"/>
              <a:t>Политика ASA по умолчанию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9.1.1.3 Расширенная функциональность межсетевого экрана ASA (продолжение)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9.1.1.4 Обзор межсетевых экранов в дизайне сети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9.1.1.5 Режимы работы межсетевых экранов ASA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6000">
                    <a:schemeClr val="tx2"/>
                  </a:gs>
                  <a:gs pos="100000">
                    <a:srgbClr val="28A7DF"/>
                  </a:gs>
                </a:gsLst>
                <a:lin ang="1800000" scaled="0"/>
                <a:tileRect/>
              </a:gra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“Format large quotes using this slide layout. Be sure to cite your source below.”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Format large quotes using this slide layout. Be sure to cite your source below.”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9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0" r:id="rId2"/>
    <p:sldLayoutId id="2147483929" r:id="rId3"/>
    <p:sldLayoutId id="2147483937" r:id="rId4"/>
    <p:sldLayoutId id="2147483900" r:id="rId5"/>
    <p:sldLayoutId id="2147483931" r:id="rId6"/>
    <p:sldLayoutId id="2147483932" r:id="rId7"/>
    <p:sldLayoutId id="2147483933" r:id="rId8"/>
    <p:sldLayoutId id="2147483902" r:id="rId9"/>
    <p:sldLayoutId id="2147483903" r:id="rId10"/>
    <p:sldLayoutId id="2147483935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3" r:id="rId18"/>
    <p:sldLayoutId id="2147483911" r:id="rId19"/>
    <p:sldLayoutId id="2147483912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36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2" y="4464066"/>
            <a:ext cx="3657600" cy="355482"/>
          </a:xfrm>
        </p:spPr>
        <p:txBody>
          <a:bodyPr/>
          <a:lstStyle/>
          <a:p>
            <a:pPr algn="l" rtl="0"/>
            <a:r>
              <a:rPr lang="ru-RU" sz="1800" b="0" i="0" u="none" baseline="0"/>
              <a:t>CCNA Security v2.0</a:t>
            </a:r>
            <a:endParaRPr lang="ru-RU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3" y="722449"/>
            <a:ext cx="8112125" cy="2907239"/>
          </a:xfrm>
        </p:spPr>
        <p:txBody>
          <a:bodyPr/>
          <a:lstStyle/>
          <a:p>
            <a:pPr algn="l" rtl="0"/>
            <a:r>
              <a:rPr lang="ru-RU" sz="3600" b="0" i="0" u="none" baseline="0" dirty="0" smtClean="0"/>
              <a:t>Лекция </a:t>
            </a:r>
            <a:r>
              <a:rPr lang="ru-RU" sz="3600" b="0" i="0" u="none" baseline="0" dirty="0"/>
              <a:t>9: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2800" b="0" i="0" u="none" baseline="0" dirty="0"/>
              <a:t>Внедрение многофункционального устройства защиты </a:t>
            </a:r>
            <a:r>
              <a:rPr lang="ru-RU" sz="2800" b="0" i="0" u="none" baseline="0" dirty="0" err="1"/>
              <a:t>Cisco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Adaptive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Security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Appliance</a:t>
            </a:r>
            <a:r>
              <a:rPr lang="ru-RU" sz="2800" b="0" i="0" u="none" baseline="0" dirty="0"/>
              <a:t> (ASA)</a:t>
            </a:r>
            <a:endParaRPr lang="ru-RU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Обзор межсетевых экранов в дизайне сети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470381" y="2038896"/>
            <a:ext cx="3076719" cy="410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Разрешенный трафик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75" y="981187"/>
            <a:ext cx="4565296" cy="277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29" y="3542651"/>
            <a:ext cx="4561114" cy="27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1321475" y="4922045"/>
            <a:ext cx="2923954" cy="410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Запрещенный трафик</a:t>
            </a:r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239161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Режимы работы межсетевых экранов ASA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4048" y="1091839"/>
            <a:ext cx="2798159" cy="421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/>
              <a:t>Маршрутизируемый режим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48" y="1513114"/>
            <a:ext cx="2798159" cy="4397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746" y="1513112"/>
            <a:ext cx="5420661" cy="439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3377746" y="1127762"/>
            <a:ext cx="5524954" cy="421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/>
              <a:t>Прозрачный режим</a:t>
            </a:r>
          </a:p>
        </p:txBody>
      </p:sp>
    </p:spTree>
    <p:extLst>
      <p:ext uri="{BB962C8B-B14F-4D97-AF65-F5344CB8AC3E}">
        <p14:creationId xmlns:p14="http://schemas.microsoft.com/office/powerpoint/2010/main" val="261961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Требования к лицензированию ASA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063" y="1165273"/>
            <a:ext cx="5338796" cy="343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388950" y="3555851"/>
            <a:ext cx="3318238" cy="400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Особенности базовой лицензии (Base License)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063" y="4567928"/>
            <a:ext cx="5353669" cy="17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6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299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Требования к лицензированию ASA (продолжение)</a:t>
            </a:r>
            <a:endParaRPr lang="ru-RU" sz="28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5648803" y="3196643"/>
            <a:ext cx="2723301" cy="400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Особенности лицензии Security Plus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42" y="1070859"/>
            <a:ext cx="5314332" cy="341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43" y="4453629"/>
            <a:ext cx="5314331" cy="169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49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Требования к лицензированию ASA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515" y="1801451"/>
            <a:ext cx="5820971" cy="450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291640" y="1259222"/>
            <a:ext cx="4874126" cy="400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Результат команды </a:t>
            </a:r>
            <a:r>
              <a:rPr lang="ru-RU" sz="1800" b="0" i="0" u="none" baseline="0">
                <a:latin typeface="Courier New" panose="02070309020205020404" pitchFamily="49" charset="0"/>
                <a:cs typeface="Courier New" panose="02070309020205020404" pitchFamily="49" charset="0"/>
              </a:rPr>
              <a:t>show version</a:t>
            </a:r>
          </a:p>
        </p:txBody>
      </p:sp>
    </p:spTree>
    <p:extLst>
      <p:ext uri="{BB962C8B-B14F-4D97-AF65-F5344CB8AC3E}">
        <p14:creationId xmlns:p14="http://schemas.microsoft.com/office/powerpoint/2010/main" val="66077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9.1.2: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Базовая конфигурация ASA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6192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Обзор ASA 5505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1021217"/>
            <a:ext cx="6419334" cy="274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31" y="3842658"/>
            <a:ext cx="6408972" cy="2446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6"/>
          <p:cNvSpPr txBox="1">
            <a:spLocks/>
          </p:cNvSpPr>
          <p:nvPr/>
        </p:nvSpPr>
        <p:spPr>
          <a:xfrm>
            <a:off x="6747113" y="1960355"/>
            <a:ext cx="2113858" cy="400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Задняя панель ASA 5505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183028" y="4865648"/>
            <a:ext cx="2113858" cy="400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Передняя панель ASA 5505</a:t>
            </a:r>
          </a:p>
        </p:txBody>
      </p:sp>
    </p:spTree>
    <p:extLst>
      <p:ext uri="{BB962C8B-B14F-4D97-AF65-F5344CB8AC3E}">
        <p14:creationId xmlns:p14="http://schemas.microsoft.com/office/powerpoint/2010/main" val="28117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Уровни безопасности ASA</a:t>
            </a:r>
            <a:endParaRPr lang="ru-RU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326" y="1752598"/>
            <a:ext cx="5882486" cy="414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59080" y="1034923"/>
            <a:ext cx="4806406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Управление уровнями безопасности:</a:t>
            </a:r>
          </a:p>
          <a:p>
            <a:pPr algn="l" rtl="0"/>
            <a:r>
              <a:rPr lang="ru-RU" sz="1800" b="0" i="0" u="none" baseline="0" dirty="0"/>
              <a:t>Сетевой доступ</a:t>
            </a:r>
          </a:p>
          <a:p>
            <a:pPr algn="l" rtl="0"/>
            <a:r>
              <a:rPr lang="ru-RU" sz="1800" b="0" i="0" u="none" baseline="0" dirty="0"/>
              <a:t>Механизмы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инспектирования</a:t>
            </a:r>
            <a:endParaRPr lang="ru-RU" sz="1800" b="0" i="0" u="none" baseline="0" dirty="0"/>
          </a:p>
          <a:p>
            <a:pPr algn="l" rtl="0"/>
            <a:r>
              <a:rPr lang="ru-RU" sz="1800" b="0" i="0" u="none" baseline="0" dirty="0"/>
              <a:t>Фильтрация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приложений</a:t>
            </a:r>
            <a:endParaRPr lang="ru-RU" sz="1800" b="0" i="0" u="none" baseline="0" dirty="0"/>
          </a:p>
        </p:txBody>
      </p:sp>
    </p:spTree>
    <p:extLst>
      <p:ext uri="{BB962C8B-B14F-4D97-AF65-F5344CB8AC3E}">
        <p14:creationId xmlns:p14="http://schemas.microsoft.com/office/powerpoint/2010/main" val="33169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Сценарии развертывания ASA 5505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03" y="990600"/>
            <a:ext cx="4052711" cy="359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351" y="2427514"/>
            <a:ext cx="4417363" cy="381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4471850" y="1470025"/>
            <a:ext cx="4287863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Развертывание ASA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в</a:t>
            </a:r>
            <a:r>
              <a:rPr lang="ru-RU" sz="1800" b="0" i="0" u="none" baseline="0" dirty="0"/>
              <a:t> небольших филиалах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545216" y="5084209"/>
            <a:ext cx="3382283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Развертывание ASA на предприятиях малого бизнеса</a:t>
            </a:r>
          </a:p>
        </p:txBody>
      </p:sp>
    </p:spTree>
    <p:extLst>
      <p:ext uri="{BB962C8B-B14F-4D97-AF65-F5344CB8AC3E}">
        <p14:creationId xmlns:p14="http://schemas.microsoft.com/office/powerpoint/2010/main" val="28209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Сценарии развертывания ASA 5505 (продолжение)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91735" y="1034923"/>
            <a:ext cx="7473408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Развертывание ASA на крупных предприятиях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367" y="1502227"/>
            <a:ext cx="5799267" cy="469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96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9.1.1: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Решения ASA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6029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9.2.1: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Конфигурация межсетевого экрана ASA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465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Знакомство с базовыми настройками ASA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722155" y="2262090"/>
            <a:ext cx="2421845" cy="400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Особенности базовой лицензии (Base License)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69" y="1408526"/>
            <a:ext cx="6381223" cy="210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417" y="3624944"/>
            <a:ext cx="6287394" cy="256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208430" y="4751101"/>
            <a:ext cx="2312987" cy="400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Особенности </a:t>
            </a:r>
            <a:r>
              <a:rPr lang="ru-RU" sz="1800" b="0" i="0" u="none" baseline="0" dirty="0" smtClean="0"/>
              <a:t>лицензии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err="1" smtClean="0"/>
              <a:t>Security</a:t>
            </a:r>
            <a:r>
              <a:rPr lang="ru-RU" sz="1800" b="0" i="0" u="none" baseline="0" dirty="0" smtClean="0"/>
              <a:t> </a:t>
            </a:r>
            <a:r>
              <a:rPr lang="ru-RU" sz="1800" b="0" i="0" u="none" baseline="0" dirty="0" err="1"/>
              <a:t>Plus</a:t>
            </a:r>
            <a:endParaRPr lang="ru-RU" sz="1800" b="0" i="0" u="none" baseline="0" dirty="0"/>
          </a:p>
        </p:txBody>
      </p:sp>
    </p:spTree>
    <p:extLst>
      <p:ext uri="{BB962C8B-B14F-4D97-AF65-F5344CB8AC3E}">
        <p14:creationId xmlns:p14="http://schemas.microsoft.com/office/powerpoint/2010/main" val="8527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Знакомство с базовыми настройками ASA (продолжение)</a:t>
            </a:r>
            <a:endParaRPr lang="ru-RU" sz="2800" dirty="0"/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18394" y="979786"/>
            <a:ext cx="8199892" cy="400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Результат команды </a:t>
            </a:r>
            <a:r>
              <a:rPr lang="ru-RU" sz="1800" b="0" i="0" u="non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ru-RU" sz="1800" b="0" i="0" u="non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800" b="0" i="0" u="non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endParaRPr lang="ru-RU" sz="1800" b="0" i="0" u="none" baseline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12" y="1391101"/>
            <a:ext cx="7118577" cy="481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25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Конфигурация ASA по умолчанию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85651" y="2863396"/>
            <a:ext cx="3006635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Обзор конфигурации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ASA </a:t>
            </a:r>
            <a:r>
              <a:rPr lang="ru-RU" sz="1800" b="0" i="0" u="none" baseline="0" dirty="0"/>
              <a:t>5505 по умолчанию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219" y="1089024"/>
            <a:ext cx="4552497" cy="5183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32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9378755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Интерактивный мастер </a:t>
            </a:r>
            <a:r>
              <a:rPr lang="ru-RU" sz="2800" b="0" i="0" u="none" baseline="0" dirty="0" smtClean="0"/>
              <a:t>инициализации</a:t>
            </a:r>
            <a:r>
              <a:rPr lang="en-US" sz="2800" b="0" i="0" u="none" baseline="0" dirty="0" smtClean="0"/>
              <a:t/>
            </a:r>
            <a:br>
              <a:rPr lang="en-US" sz="2800" b="0" i="0" u="none" baseline="0" dirty="0" smtClean="0"/>
            </a:br>
            <a:r>
              <a:rPr lang="ru-RU" sz="2800" b="0" i="0" u="none" baseline="0" dirty="0" smtClean="0"/>
              <a:t>настройки </a:t>
            </a:r>
            <a:r>
              <a:rPr lang="ru-RU" sz="2800" b="0" i="0" u="none" baseline="0" dirty="0"/>
              <a:t>ASA</a:t>
            </a:r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59079" y="1034923"/>
            <a:ext cx="8536577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Вход в мастер инициализации настройки ASA 5505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301" y="1486806"/>
            <a:ext cx="6467399" cy="475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1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9.2.2: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Настройка сервисов и параметров управления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5547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Вход в режим глобальной конфигурации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156" y="1467531"/>
            <a:ext cx="6493689" cy="469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20979" y="1002713"/>
            <a:ext cx="6201591" cy="4648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Пример входа в режим глобальной конфигурации</a:t>
            </a:r>
          </a:p>
        </p:txBody>
      </p:sp>
    </p:spTree>
    <p:extLst>
      <p:ext uri="{BB962C8B-B14F-4D97-AF65-F5344CB8AC3E}">
        <p14:creationId xmlns:p14="http://schemas.microsoft.com/office/powerpoint/2010/main" val="193689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базовых настроек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20979" y="1002713"/>
            <a:ext cx="5298077" cy="534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Базовые команды конфигурации ASA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56" y="1447800"/>
            <a:ext cx="8387288" cy="4838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85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91429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spc="-30" dirty="0"/>
              <a:t>Конфигурирование базовых настроек </a:t>
            </a:r>
            <a:r>
              <a:rPr lang="ru-RU" sz="2800" b="0" i="0" u="none" spc="-30" dirty="0" smtClean="0"/>
              <a:t>(продолжение</a:t>
            </a:r>
            <a:r>
              <a:rPr lang="ru-RU" sz="2800" b="0" i="0" u="none" spc="-30" dirty="0"/>
              <a:t>)</a:t>
            </a:r>
            <a:endParaRPr lang="ru-RU" sz="2800" spc="-3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707375" y="2443704"/>
            <a:ext cx="3186249" cy="414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Конфигурирование базовых настроек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" y="1134103"/>
            <a:ext cx="5372100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732" y="3482636"/>
            <a:ext cx="5380037" cy="282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220979" y="4689049"/>
            <a:ext cx="3186249" cy="414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Пример включения шифрования AES</a:t>
            </a:r>
          </a:p>
        </p:txBody>
      </p:sp>
    </p:spTree>
    <p:extLst>
      <p:ext uri="{BB962C8B-B14F-4D97-AF65-F5344CB8AC3E}">
        <p14:creationId xmlns:p14="http://schemas.microsoft.com/office/powerpoint/2010/main" val="297287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логических </a:t>
            </a:r>
            <a:r>
              <a:rPr lang="en-US" sz="2800" b="0" i="0" u="none" baseline="0" dirty="0" smtClean="0"/>
              <a:t/>
            </a:r>
            <a:br>
              <a:rPr lang="en-US" sz="2800" b="0" i="0" u="none" baseline="0" dirty="0" smtClean="0"/>
            </a:br>
            <a:r>
              <a:rPr lang="ru-RU" sz="2800" b="0" i="0" u="none" baseline="0" dirty="0" smtClean="0"/>
              <a:t>интерфейсов </a:t>
            </a:r>
            <a:r>
              <a:rPr lang="ru-RU" sz="2800" b="0" i="0" u="none" baseline="0" dirty="0"/>
              <a:t>VLAN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" y="1157288"/>
            <a:ext cx="6180772" cy="227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06" y="3505881"/>
            <a:ext cx="5722937" cy="282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133891" y="4586188"/>
            <a:ext cx="3186249" cy="6667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Конфигурирование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IP-адресов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на</a:t>
            </a:r>
            <a:r>
              <a:rPr lang="ru-RU" sz="1800" b="0" i="0" u="none" baseline="0" dirty="0"/>
              <a:t> интерфейсах VLAN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6399165" y="1958832"/>
            <a:ext cx="2700929" cy="6686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Локальные </a:t>
            </a:r>
            <a:r>
              <a:rPr lang="ru-RU" sz="1800" b="0" i="0" u="none" baseline="0" dirty="0" smtClean="0"/>
              <a:t>команды</a:t>
            </a:r>
            <a:r>
              <a:rPr lang="en-US" sz="1800" b="0" i="0" u="none" baseline="0" dirty="0" smtClean="0"/>
              <a:t> </a:t>
            </a:r>
            <a:r>
              <a:rPr lang="ru-RU" sz="1800" b="0" i="0" u="none" baseline="0" dirty="0" smtClean="0"/>
              <a:t>режима </a:t>
            </a:r>
            <a:r>
              <a:rPr lang="ru-RU" sz="1800" b="0" i="0" u="none" baseline="0" dirty="0"/>
              <a:t>интерфейса VLAN</a:t>
            </a:r>
          </a:p>
        </p:txBody>
      </p:sp>
    </p:spTree>
    <p:extLst>
      <p:ext uri="{BB962C8B-B14F-4D97-AF65-F5344CB8AC3E}">
        <p14:creationId xmlns:p14="http://schemas.microsoft.com/office/powerpoint/2010/main" val="14673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Модели межсетевых экранов ASA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4047" y="1048295"/>
            <a:ext cx="8314781" cy="410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Модели ASA для небольших офисов и филиалов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50" y="1502229"/>
            <a:ext cx="6598100" cy="476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6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логических интерфейсов VLAN (продолжение)</a:t>
            </a:r>
            <a:endParaRPr lang="ru-RU" sz="28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281393" y="1378255"/>
            <a:ext cx="7164435" cy="334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конфигурирования интерфейсов VLAN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94" y="1902392"/>
            <a:ext cx="8495184" cy="305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953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Ассоциация портов уровня 2 с VLAN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89" y="1100365"/>
            <a:ext cx="6526775" cy="2579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132" y="3767362"/>
            <a:ext cx="6526775" cy="2579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6666021" y="2062376"/>
            <a:ext cx="2434436" cy="654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конфигурирования портов уровня 2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-1" y="4729373"/>
            <a:ext cx="2677887" cy="654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Пример проверки ассоциации портов с VLAN</a:t>
            </a:r>
          </a:p>
        </p:txBody>
      </p:sp>
    </p:spTree>
    <p:extLst>
      <p:ext uri="{BB962C8B-B14F-4D97-AF65-F5344CB8AC3E}">
        <p14:creationId xmlns:p14="http://schemas.microsoft.com/office/powerpoint/2010/main" val="62628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9044927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Ассоциация портов уровня 2 с VLAN (продолжение)</a:t>
            </a:r>
            <a:endParaRPr lang="ru-RU" sz="2800" dirty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60" y="1153092"/>
            <a:ext cx="6255587" cy="247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44" y="3820940"/>
            <a:ext cx="6255587" cy="247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204560" y="4729373"/>
            <a:ext cx="2473326" cy="654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проверки </a:t>
            </a:r>
            <a:r>
              <a:rPr lang="ru-RU" sz="1800" b="0" i="0" u="none" baseline="0" dirty="0" smtClean="0"/>
              <a:t>назначения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IP-адресов</a:t>
            </a:r>
            <a:endParaRPr lang="ru-RU" sz="1800" b="0" i="0" u="none" baseline="0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6460147" y="2061524"/>
            <a:ext cx="2677887" cy="654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Пример проверки статусов интерфейсов</a:t>
            </a:r>
          </a:p>
        </p:txBody>
      </p:sp>
    </p:spTree>
    <p:extLst>
      <p:ext uri="{BB962C8B-B14F-4D97-AF65-F5344CB8AC3E}">
        <p14:creationId xmlns:p14="http://schemas.microsoft.com/office/powerpoint/2010/main" val="246370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Конфигурирование статической маршрутизации по умолчанию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00" y="1730375"/>
            <a:ext cx="8569001" cy="3157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446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сервисов удаленного доступа</a:t>
            </a:r>
            <a:endParaRPr lang="ru-RU" sz="2800" dirty="0">
              <a:solidFill>
                <a:srgbClr val="FF0000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98" y="1369569"/>
            <a:ext cx="6618287" cy="294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50597" y="4381033"/>
            <a:ext cx="8341312" cy="654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конфигурации сервиса </a:t>
            </a:r>
            <a:r>
              <a:rPr lang="ru-RU" sz="1800" b="0" i="0" u="none" baseline="0" dirty="0" err="1"/>
              <a:t>Telnet</a:t>
            </a:r>
            <a:endParaRPr lang="ru-RU" sz="1800" b="0" i="0" u="none" baseline="0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98" y="4702630"/>
            <a:ext cx="6541887" cy="166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250597" y="1042076"/>
            <a:ext cx="8719232" cy="654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Команды конфигурации сервиса </a:t>
            </a:r>
            <a:r>
              <a:rPr lang="ru-RU" sz="1800" b="0" i="0" u="none" baseline="0" dirty="0" err="1"/>
              <a:t>Telnet</a:t>
            </a:r>
            <a:endParaRPr lang="ru-RU" sz="1800" b="0" i="0" u="none" baseline="0" dirty="0"/>
          </a:p>
        </p:txBody>
      </p:sp>
    </p:spTree>
    <p:extLst>
      <p:ext uri="{BB962C8B-B14F-4D97-AF65-F5344CB8AC3E}">
        <p14:creationId xmlns:p14="http://schemas.microsoft.com/office/powerpoint/2010/main" val="359594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сервисов удаленного доступа (продолжение)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5212443" y="1991532"/>
            <a:ext cx="3788001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Команды конфигурации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сервиса </a:t>
            </a:r>
            <a:r>
              <a:rPr lang="ru-RU" sz="1800" b="0" i="0" u="none" baseline="0" dirty="0"/>
              <a:t>SSH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6" y="977684"/>
            <a:ext cx="4900257" cy="3365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43" y="3371739"/>
            <a:ext cx="4341360" cy="295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258535" y="4991010"/>
            <a:ext cx="4204608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конфигурирования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доступа </a:t>
            </a:r>
            <a:r>
              <a:rPr lang="ru-RU" sz="1800" b="0" i="0" u="none" baseline="0" dirty="0"/>
              <a:t>по SSH</a:t>
            </a:r>
          </a:p>
        </p:txBody>
      </p:sp>
    </p:spTree>
    <p:extLst>
      <p:ext uri="{BB962C8B-B14F-4D97-AF65-F5344CB8AC3E}">
        <p14:creationId xmlns:p14="http://schemas.microsoft.com/office/powerpoint/2010/main" val="358393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сервисов протокола сетевого времени (</a:t>
            </a:r>
            <a:r>
              <a:rPr lang="ru-RU" sz="2800" b="0" i="0" u="none" baseline="0" dirty="0" err="1"/>
              <a:t>Network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Time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Protocol</a:t>
            </a:r>
            <a:r>
              <a:rPr lang="ru-RU" sz="2800" b="0" i="0" u="none" baseline="0" dirty="0"/>
              <a:t>, NTP)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5" y="1584561"/>
            <a:ext cx="8090482" cy="2377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302305" y="1104481"/>
            <a:ext cx="4204608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Команды аутентификации NTP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02305" y="4098060"/>
            <a:ext cx="4204608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Пример конфигурирования NTP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5" y="4578141"/>
            <a:ext cx="7755887" cy="174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56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сервисов DHCP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71" y="1431926"/>
            <a:ext cx="6402520" cy="2833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302305" y="1104481"/>
            <a:ext cx="4204608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Команды сервера DHCP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5" y="4604884"/>
            <a:ext cx="7597489" cy="1752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302304" y="4265857"/>
            <a:ext cx="7597489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конфигурирования сервера DHCP</a:t>
            </a:r>
          </a:p>
        </p:txBody>
      </p:sp>
    </p:spTree>
    <p:extLst>
      <p:ext uri="{BB962C8B-B14F-4D97-AF65-F5344CB8AC3E}">
        <p14:creationId xmlns:p14="http://schemas.microsoft.com/office/powerpoint/2010/main" val="179957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9.2.3: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Группы объектов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105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Знакомство с объектами и группами объектов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44" y="1619255"/>
            <a:ext cx="8630513" cy="383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4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Модели межсетевых экранов ASA (продолжение)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4047" y="1048295"/>
            <a:ext cx="8314781" cy="410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Модели для интернет-периметра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98" y="1605641"/>
            <a:ext cx="7256405" cy="4653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19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сетевых объектов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41" y="1513566"/>
            <a:ext cx="6681005" cy="1414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56041" y="1098568"/>
            <a:ext cx="4204608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Команды сетевых объектов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41" y="3375902"/>
            <a:ext cx="5753620" cy="293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256041" y="3037335"/>
            <a:ext cx="8408988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конфигурирования сетевых 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394919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сервисных объектов</a:t>
            </a:r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56041" y="1099678"/>
            <a:ext cx="7639730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вариантов сервисных объектов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024" y="1514443"/>
            <a:ext cx="6413953" cy="480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08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916104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сервисных объектов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56040" y="1045248"/>
            <a:ext cx="4773159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Общие команды сервисных объектов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43" y="1378743"/>
            <a:ext cx="6889797" cy="2463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43" y="4495801"/>
            <a:ext cx="7519612" cy="177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332243" y="4015720"/>
            <a:ext cx="6663643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конфигурирования сервисных 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190326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Группы объектов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544" y="1169079"/>
            <a:ext cx="5059882" cy="510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103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обычных групп объектов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020536"/>
            <a:ext cx="5380037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64" y="3603625"/>
            <a:ext cx="5372100" cy="269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5742443" y="2018747"/>
            <a:ext cx="3104921" cy="7086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Пример группы сетевых объектов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280988" y="4597867"/>
            <a:ext cx="3104921" cy="7086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группы сетевых объектов ICMP-типа</a:t>
            </a:r>
          </a:p>
        </p:txBody>
      </p:sp>
    </p:spTree>
    <p:extLst>
      <p:ext uri="{BB962C8B-B14F-4D97-AF65-F5344CB8AC3E}">
        <p14:creationId xmlns:p14="http://schemas.microsoft.com/office/powerpoint/2010/main" val="124687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обычных групп объектов (продолжение)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80987" y="1093462"/>
            <a:ext cx="7803470" cy="474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группы сервисных объектов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" y="1567543"/>
            <a:ext cx="8390827" cy="421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3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обычных групп объектов (продолжение)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80987" y="1093462"/>
            <a:ext cx="4388984" cy="474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Пример группы сервисных объектов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" y="1567543"/>
            <a:ext cx="8390827" cy="421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081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9.2.4: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ACLS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4829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ACL-списки ASA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29" y="952495"/>
            <a:ext cx="5613346" cy="348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587" y="3771896"/>
            <a:ext cx="5651886" cy="2509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6020875" y="1801034"/>
            <a:ext cx="2970725" cy="735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Сходство между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ACL-списками </a:t>
            </a:r>
            <a:r>
              <a:rPr lang="ru-RU" sz="1800" b="0" i="0" u="none" baseline="0" dirty="0"/>
              <a:t>ASA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и </a:t>
            </a:r>
            <a:r>
              <a:rPr lang="ru-RU" sz="1800" b="0" i="0" u="none" baseline="0" dirty="0"/>
              <a:t>ACL-списками IOS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70329" y="4658808"/>
            <a:ext cx="2970725" cy="735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Сходство между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ACL-списками </a:t>
            </a:r>
            <a:r>
              <a:rPr lang="ru-RU" sz="1800" b="0" i="0" u="none" baseline="0" dirty="0"/>
              <a:t>ASA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и </a:t>
            </a:r>
            <a:r>
              <a:rPr lang="ru-RU" sz="1800" b="0" i="0" u="none" baseline="0" dirty="0"/>
              <a:t>ACL-списками IOS</a:t>
            </a:r>
          </a:p>
        </p:txBody>
      </p:sp>
    </p:spTree>
    <p:extLst>
      <p:ext uri="{BB962C8B-B14F-4D97-AF65-F5344CB8AC3E}">
        <p14:creationId xmlns:p14="http://schemas.microsoft.com/office/powerpoint/2010/main" val="389908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Типы фильтрации ACL-списков ASA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18" y="1133021"/>
            <a:ext cx="5439705" cy="2491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193" y="3788229"/>
            <a:ext cx="5416831" cy="2491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270329" y="4658808"/>
            <a:ext cx="2970725" cy="735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Трафик с нижних уровней запрещен для передачи верхним уровням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5676923" y="1784980"/>
            <a:ext cx="2970725" cy="735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Трафик с верхних уровней разрешен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для </a:t>
            </a:r>
            <a:r>
              <a:rPr lang="ru-RU" sz="1800" b="0" i="0" u="none" baseline="0" dirty="0"/>
              <a:t>передачи на нижние уровни</a:t>
            </a:r>
          </a:p>
        </p:txBody>
      </p:sp>
    </p:spTree>
    <p:extLst>
      <p:ext uri="{BB962C8B-B14F-4D97-AF65-F5344CB8AC3E}">
        <p14:creationId xmlns:p14="http://schemas.microsoft.com/office/powerpoint/2010/main" val="136759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Модели межсетевых экранов ASA (продолжение)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4047" y="1048295"/>
            <a:ext cx="8314781" cy="4103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Модели для корпоративных центров обработки данных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17" y="1458685"/>
            <a:ext cx="7787766" cy="472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4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 txBox="1">
            <a:spLocks/>
          </p:cNvSpPr>
          <p:nvPr/>
        </p:nvSpPr>
        <p:spPr>
          <a:xfrm>
            <a:off x="7326083" y="4063544"/>
            <a:ext cx="1872342" cy="6812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Пример стандартного ACL-списка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Типы ACL-списков ASA</a:t>
            </a:r>
            <a:endParaRPr lang="ru-RU" sz="28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17" y="1004205"/>
            <a:ext cx="5509473" cy="259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487" y="3722914"/>
            <a:ext cx="5791596" cy="136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865" y="5170714"/>
            <a:ext cx="6214130" cy="109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248103" y="5492637"/>
            <a:ext cx="2366762" cy="447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ACL-списка </a:t>
            </a:r>
            <a:r>
              <a:rPr lang="ru-RU" sz="1800" b="0" i="0" u="none" baseline="0" dirty="0"/>
              <a:t>IPv6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5856515" y="2079737"/>
            <a:ext cx="3113314" cy="447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Примеры расширенных ACL-списков</a:t>
            </a:r>
          </a:p>
        </p:txBody>
      </p:sp>
    </p:spTree>
    <p:extLst>
      <p:ext uri="{BB962C8B-B14F-4D97-AF65-F5344CB8AC3E}">
        <p14:creationId xmlns:p14="http://schemas.microsoft.com/office/powerpoint/2010/main" val="275068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ACL-списков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82" y="1379266"/>
            <a:ext cx="7009037" cy="4814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48103" y="1015390"/>
            <a:ext cx="4574268" cy="447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Параметры команд ACL</a:t>
            </a:r>
          </a:p>
        </p:txBody>
      </p:sp>
    </p:spTree>
    <p:extLst>
      <p:ext uri="{BB962C8B-B14F-4D97-AF65-F5344CB8AC3E}">
        <p14:creationId xmlns:p14="http://schemas.microsoft.com/office/powerpoint/2010/main" val="407345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ACL-списков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48102" y="1015390"/>
            <a:ext cx="8199211" cy="447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Сокращенный синтаксис расширенного ACL-списка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03" y="1463290"/>
            <a:ext cx="8468385" cy="4724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9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ACL-списков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5544497" y="2941709"/>
            <a:ext cx="3352759" cy="447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Элементы ACL-списков ASA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5" y="1551078"/>
            <a:ext cx="4911807" cy="322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4" y="4650311"/>
            <a:ext cx="4911807" cy="1300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49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Применение ACL-списков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33" y="1428977"/>
            <a:ext cx="7472135" cy="4808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48103" y="1015390"/>
            <a:ext cx="4574268" cy="447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Синтаксис команды </a:t>
            </a:r>
            <a:r>
              <a:rPr lang="ru-RU" sz="1800" b="0" i="0" u="none" baseline="0">
                <a:latin typeface="Courier New" panose="02070309020205020404" pitchFamily="49" charset="0"/>
                <a:cs typeface="Courier New" panose="02070309020205020404" pitchFamily="49" charset="0"/>
              </a:rPr>
              <a:t>access-group</a:t>
            </a:r>
          </a:p>
        </p:txBody>
      </p:sp>
    </p:spTree>
    <p:extLst>
      <p:ext uri="{BB962C8B-B14F-4D97-AF65-F5344CB8AC3E}">
        <p14:creationId xmlns:p14="http://schemas.microsoft.com/office/powerpoint/2010/main" val="157760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ACL-списки и группы объектов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11" y="1655082"/>
            <a:ext cx="8010978" cy="4554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48103" y="1200452"/>
            <a:ext cx="4574268" cy="447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Эталонная топология ACL</a:t>
            </a:r>
          </a:p>
        </p:txBody>
      </p:sp>
    </p:spTree>
    <p:extLst>
      <p:ext uri="{BB962C8B-B14F-4D97-AF65-F5344CB8AC3E}">
        <p14:creationId xmlns:p14="http://schemas.microsoft.com/office/powerpoint/2010/main" val="51767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ACL-списки и группы объектов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7019017" y="1814747"/>
            <a:ext cx="1972583" cy="936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Примеры конфигурации расширенных ACL-списков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23" y="1125833"/>
            <a:ext cx="6637948" cy="231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215" y="3603172"/>
            <a:ext cx="6102824" cy="272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400503" y="4755781"/>
            <a:ext cx="2305712" cy="4214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Проверка конфигурации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ACL-списка</a:t>
            </a:r>
            <a:endParaRPr lang="ru-RU" sz="1800" b="0" i="0" u="none" baseline="0" dirty="0"/>
          </a:p>
        </p:txBody>
      </p:sp>
    </p:spTree>
    <p:extLst>
      <p:ext uri="{BB962C8B-B14F-4D97-AF65-F5344CB8AC3E}">
        <p14:creationId xmlns:p14="http://schemas.microsoft.com/office/powerpoint/2010/main" val="186876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Примеры ACL-списков, использующих группы объектов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227" y="2850078"/>
            <a:ext cx="5685374" cy="323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76" y="1622935"/>
            <a:ext cx="8529725" cy="96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270335" y="1152610"/>
            <a:ext cx="8515265" cy="4214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Синтаксис сжатого и расширенного ACL-списка с группами объектов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130625" y="4050684"/>
            <a:ext cx="3100227" cy="4214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Эталонная топология ACL</a:t>
            </a:r>
          </a:p>
        </p:txBody>
      </p:sp>
    </p:spTree>
    <p:extLst>
      <p:ext uri="{BB962C8B-B14F-4D97-AF65-F5344CB8AC3E}">
        <p14:creationId xmlns:p14="http://schemas.microsoft.com/office/powerpoint/2010/main" val="403504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Примеры ACL-списков, использующих группы объектов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6840191" y="2187614"/>
            <a:ext cx="2125679" cy="1286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конфигурации ACL-списков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и </a:t>
            </a:r>
            <a:r>
              <a:rPr lang="ru-RU" sz="1800" b="0" i="0" u="none" baseline="0" dirty="0"/>
              <a:t>группы объектов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25631" y="4633203"/>
            <a:ext cx="8542462" cy="4214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проверки конфигурации ACL-списков и группы объектов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31" y="1113224"/>
            <a:ext cx="6492745" cy="343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31" y="5003311"/>
            <a:ext cx="8542462" cy="1207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38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/>
              <a:t>Тема 9.2.5:</a:t>
            </a:r>
            <a:r>
              <a:rPr lang="ru-RU" sz="2800"/>
              <a:t/>
            </a:r>
            <a:br>
              <a:rPr lang="ru-RU" sz="2800"/>
            </a:br>
            <a:r>
              <a:rPr lang="ru-RU" sz="2800" b="0" i="0" u="none" baseline="0"/>
              <a:t>Сервисы NAT на ASA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16910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26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Расширенная функциональность межсетевого экрана ASA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4048" y="1091839"/>
            <a:ext cx="4297952" cy="3886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Виртуализация ASA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48" y="1558036"/>
            <a:ext cx="7423105" cy="4695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54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Обзор ASA NAT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2939370"/>
            <a:ext cx="7902575" cy="335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400961" y="1152610"/>
            <a:ext cx="5927267" cy="4214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Типы развертывания сервисов NAT:</a:t>
            </a:r>
          </a:p>
          <a:p>
            <a:pPr algn="l" rtl="0"/>
            <a:r>
              <a:rPr lang="ru-RU" sz="1800" b="0" i="0" u="none" baseline="0" dirty="0"/>
              <a:t>Внутренний NAT</a:t>
            </a:r>
          </a:p>
          <a:p>
            <a:pPr algn="l" rtl="0"/>
            <a:r>
              <a:rPr lang="ru-RU" sz="1800" b="0" i="0" u="none" baseline="0" dirty="0"/>
              <a:t>Внешний NAT</a:t>
            </a:r>
          </a:p>
          <a:p>
            <a:pPr algn="l" rtl="0"/>
            <a:r>
              <a:rPr lang="ru-RU" sz="1800" b="0" i="0" u="none" baseline="0" dirty="0"/>
              <a:t>Двусторонний NAT</a:t>
            </a:r>
          </a:p>
        </p:txBody>
      </p:sp>
    </p:spTree>
    <p:extLst>
      <p:ext uri="{BB962C8B-B14F-4D97-AF65-F5344CB8AC3E}">
        <p14:creationId xmlns:p14="http://schemas.microsoft.com/office/powerpoint/2010/main" val="181273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динамического NAT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74" y="1867961"/>
            <a:ext cx="8255437" cy="383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400503" y="1370330"/>
            <a:ext cx="6334126" cy="4214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Эталонная топология динамического NAT</a:t>
            </a:r>
          </a:p>
        </p:txBody>
      </p:sp>
    </p:spTree>
    <p:extLst>
      <p:ext uri="{BB962C8B-B14F-4D97-AF65-F5344CB8AC3E}">
        <p14:creationId xmlns:p14="http://schemas.microsoft.com/office/powerpoint/2010/main" val="218077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динамического NAT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5451475" y="1550462"/>
            <a:ext cx="3407002" cy="638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конфигурации динамического NAT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17" y="1137332"/>
            <a:ext cx="5020155" cy="146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775" y="2652030"/>
            <a:ext cx="5357929" cy="9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6910378" y="2690587"/>
            <a:ext cx="2059668" cy="6313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</a:t>
            </a:r>
            <a:r>
              <a:rPr lang="ru-RU" sz="1800" b="0" i="0" u="none" baseline="0" dirty="0" err="1" smtClean="0"/>
              <a:t>разре</a:t>
            </a:r>
            <a:r>
              <a:rPr lang="en-US" sz="1800" b="0" i="0" u="none" baseline="0" dirty="0" smtClean="0"/>
              <a:t>­</a:t>
            </a:r>
            <a:r>
              <a:rPr lang="ru-RU" sz="1800" b="0" i="0" u="none" baseline="0" dirty="0" err="1" smtClean="0"/>
              <a:t>шения</a:t>
            </a:r>
            <a:r>
              <a:rPr lang="ru-RU" sz="1800" b="0" i="0" u="none" baseline="0" dirty="0" smtClean="0"/>
              <a:t> </a:t>
            </a:r>
            <a:r>
              <a:rPr lang="ru-RU" sz="1800" b="0" i="0" u="none" baseline="0" dirty="0"/>
              <a:t>обратного трафика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364" y="3614056"/>
            <a:ext cx="58531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209100" y="4753169"/>
            <a:ext cx="2926896" cy="6679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проверки конфигурации динамического NAT</a:t>
            </a:r>
          </a:p>
        </p:txBody>
      </p:sp>
    </p:spTree>
    <p:extLst>
      <p:ext uri="{BB962C8B-B14F-4D97-AF65-F5344CB8AC3E}">
        <p14:creationId xmlns:p14="http://schemas.microsoft.com/office/powerpoint/2010/main" val="283214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динамического РAT</a:t>
            </a:r>
            <a:endParaRPr lang="ru-RU" sz="2800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18" y="1434647"/>
            <a:ext cx="8320929" cy="1852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313417" y="1038834"/>
            <a:ext cx="6424839" cy="638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конфигурации динамического РAT</a:t>
            </a: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68" y="4170600"/>
            <a:ext cx="8294286" cy="184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313417" y="3787576"/>
            <a:ext cx="8300637" cy="6380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проверки конфигурации динамического РAT</a:t>
            </a:r>
          </a:p>
        </p:txBody>
      </p:sp>
    </p:spTree>
    <p:extLst>
      <p:ext uri="{BB962C8B-B14F-4D97-AF65-F5344CB8AC3E}">
        <p14:creationId xmlns:p14="http://schemas.microsoft.com/office/powerpoint/2010/main" val="36170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статического NAT</a:t>
            </a:r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6550932" y="2170963"/>
            <a:ext cx="2418898" cy="6749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конфигурирования интерфейса DMZ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17" y="1483063"/>
            <a:ext cx="6141812" cy="2050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730" y="3995613"/>
            <a:ext cx="6152697" cy="205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371474" y="4529723"/>
            <a:ext cx="2222954" cy="9861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конфигурации статического NAT</a:t>
            </a:r>
          </a:p>
        </p:txBody>
      </p:sp>
    </p:spTree>
    <p:extLst>
      <p:ext uri="{BB962C8B-B14F-4D97-AF65-F5344CB8AC3E}">
        <p14:creationId xmlns:p14="http://schemas.microsoft.com/office/powerpoint/2010/main" val="187208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статического NAT (продолжение)</a:t>
            </a:r>
            <a:endParaRPr lang="ru-RU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258988" y="1278339"/>
            <a:ext cx="8511242" cy="4307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проверки конфигурации статического протокола NAT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18" y="1660752"/>
            <a:ext cx="8456812" cy="410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934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/>
              <a:t>Тема 9.2.6:</a:t>
            </a:r>
            <a:r>
              <a:rPr lang="ru-RU" sz="2800"/>
              <a:t/>
            </a:r>
            <a:br>
              <a:rPr lang="ru-RU" sz="2800"/>
            </a:br>
            <a:r>
              <a:rPr lang="ru-RU" sz="2800" b="0" i="0" u="none" baseline="0"/>
              <a:t>AAA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1446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Обзор ААА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40" y="1069748"/>
            <a:ext cx="7124721" cy="5222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21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Локальная база данных и серверы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61" y="1524005"/>
            <a:ext cx="6674829" cy="1937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61" y="3875315"/>
            <a:ext cx="6480903" cy="250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258988" y="1147707"/>
            <a:ext cx="6468382" cy="4307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Команды сервера RADIUS и TACACS+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258988" y="3531680"/>
            <a:ext cx="6468382" cy="4307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Пример конфигурации сервера AAA TACACS+</a:t>
            </a:r>
          </a:p>
        </p:txBody>
      </p:sp>
    </p:spTree>
    <p:extLst>
      <p:ext uri="{BB962C8B-B14F-4D97-AF65-F5344CB8AC3E}">
        <p14:creationId xmlns:p14="http://schemas.microsoft.com/office/powerpoint/2010/main" val="259261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Конфигурирование ААА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98" y="1209221"/>
            <a:ext cx="7388805" cy="512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21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26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Расширенная функциональность межсетевого экрана ASA (продолжение)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4048" y="1091839"/>
            <a:ext cx="4297952" cy="3886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Высокая доступность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39" y="1562100"/>
            <a:ext cx="7596323" cy="465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91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9.2.7: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Сервисные политики в ASA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840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Обзор MPF</a:t>
            </a:r>
            <a:endParaRPr lang="ru-RU" sz="2800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47" y="2967037"/>
            <a:ext cx="8362854" cy="1779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23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Конфигурирование карт классов (class maps)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25" y="1140959"/>
            <a:ext cx="7111150" cy="5140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17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Определение и активирование политики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5" y="1682070"/>
            <a:ext cx="8437610" cy="3651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72370" y="1251347"/>
            <a:ext cx="6468382" cy="4307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Применение модульной системы политик (MPF)</a:t>
            </a:r>
          </a:p>
        </p:txBody>
      </p:sp>
    </p:spTree>
    <p:extLst>
      <p:ext uri="{BB962C8B-B14F-4D97-AF65-F5344CB8AC3E}">
        <p14:creationId xmlns:p14="http://schemas.microsoft.com/office/powerpoint/2010/main" val="223967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Политика ASA по умолчанию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78" y="1657350"/>
            <a:ext cx="7319644" cy="458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72370" y="1251347"/>
            <a:ext cx="7959452" cy="4307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Конфигурация сервисной политики по умолчанию</a:t>
            </a:r>
          </a:p>
        </p:txBody>
      </p:sp>
    </p:spTree>
    <p:extLst>
      <p:ext uri="{BB962C8B-B14F-4D97-AF65-F5344CB8AC3E}">
        <p14:creationId xmlns:p14="http://schemas.microsoft.com/office/powerpoint/2010/main" val="363536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26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Расширенная функциональность межсетевого экрана ASA (продолжение)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4048" y="1307739"/>
            <a:ext cx="6812552" cy="3886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Межсетевой экран с идентификацией пользователей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23" y="1837870"/>
            <a:ext cx="8222955" cy="394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04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Расширенная функциональность межсетевого экрана ASA (продолжение)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4048" y="1091839"/>
            <a:ext cx="4297952" cy="3886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Управление угрозами на ASA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84" y="1604468"/>
            <a:ext cx="7738832" cy="467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04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NetAcad_White_PPT_Template 05Oct12</Template>
  <TotalTime>9841</TotalTime>
  <Words>1070</Words>
  <Application>Microsoft Office PowerPoint</Application>
  <PresentationFormat>Экран (4:3)</PresentationFormat>
  <Paragraphs>297</Paragraphs>
  <Slides>75</Slides>
  <Notes>64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75</vt:i4>
      </vt:variant>
    </vt:vector>
  </HeadingPairs>
  <TitlesOfParts>
    <vt:vector size="80" baseType="lpstr">
      <vt:lpstr>Arial</vt:lpstr>
      <vt:lpstr>Calibri</vt:lpstr>
      <vt:lpstr>Ciscolight</vt:lpstr>
      <vt:lpstr>Courier New</vt:lpstr>
      <vt:lpstr>NetAcad_White_PPT_Template 05Oct12</vt:lpstr>
      <vt:lpstr>Лекция 9: Внедрение многофункционального устройства защиты Cisco Adaptive Security Appliance (ASA)</vt:lpstr>
      <vt:lpstr>Тема 9.1.1: Решения ASA</vt:lpstr>
      <vt:lpstr>Модели межсетевых экранов ASA</vt:lpstr>
      <vt:lpstr>Модели межсетевых экранов ASA (продолжение)</vt:lpstr>
      <vt:lpstr>Модели межсетевых экранов ASA (продолжение)</vt:lpstr>
      <vt:lpstr>Расширенная функциональность межсетевого экрана ASA</vt:lpstr>
      <vt:lpstr>Расширенная функциональность межсетевого экрана ASA (продолжение)</vt:lpstr>
      <vt:lpstr>Расширенная функциональность межсетевого экрана ASA (продолжение)</vt:lpstr>
      <vt:lpstr>Расширенная функциональность межсетевого экрана ASA (продолжение)</vt:lpstr>
      <vt:lpstr>Обзор межсетевых экранов в дизайне сети</vt:lpstr>
      <vt:lpstr>Режимы работы межсетевых экранов ASA</vt:lpstr>
      <vt:lpstr>Требования к лицензированию ASA</vt:lpstr>
      <vt:lpstr>Требования к лицензированию ASA (продолжение)</vt:lpstr>
      <vt:lpstr>Требования к лицензированию ASA</vt:lpstr>
      <vt:lpstr>Тема 9.1.2: Базовая конфигурация ASA</vt:lpstr>
      <vt:lpstr>Обзор ASA 5505</vt:lpstr>
      <vt:lpstr>Уровни безопасности ASA</vt:lpstr>
      <vt:lpstr>Сценарии развертывания ASA 5505</vt:lpstr>
      <vt:lpstr>Сценарии развертывания ASA 5505 (продолжение)</vt:lpstr>
      <vt:lpstr>Тема 9.2.1: Конфигурация межсетевого экрана ASA</vt:lpstr>
      <vt:lpstr>Знакомство с базовыми настройками ASA</vt:lpstr>
      <vt:lpstr>Знакомство с базовыми настройками ASA (продолжение)</vt:lpstr>
      <vt:lpstr>Конфигурация ASA по умолчанию</vt:lpstr>
      <vt:lpstr>Интерактивный мастер инициализации настройки ASA</vt:lpstr>
      <vt:lpstr>Тема 9.2.2: Настройка сервисов и параметров управления</vt:lpstr>
      <vt:lpstr>Вход в режим глобальной конфигурации</vt:lpstr>
      <vt:lpstr>Конфигурирование базовых настроек</vt:lpstr>
      <vt:lpstr>Конфигурирование базовых настроек (продолжение)</vt:lpstr>
      <vt:lpstr>Конфигурирование логических  интерфейсов VLAN</vt:lpstr>
      <vt:lpstr>Конфигурирование логических интерфейсов VLAN (продолжение)</vt:lpstr>
      <vt:lpstr>Ассоциация портов уровня 2 с VLAN</vt:lpstr>
      <vt:lpstr>Ассоциация портов уровня 2 с VLAN (продолжение)</vt:lpstr>
      <vt:lpstr>Конфигурирование статической маршрутизации по умолчанию</vt:lpstr>
      <vt:lpstr>Конфигурирование сервисов удаленного доступа</vt:lpstr>
      <vt:lpstr>Конфигурирование сервисов удаленного доступа (продолжение)</vt:lpstr>
      <vt:lpstr>Конфигурирование сервисов протокола сетевого времени (Network Time Protocol, NTP)</vt:lpstr>
      <vt:lpstr>Конфигурирование сервисов DHCP</vt:lpstr>
      <vt:lpstr>Тема 9.2.3: Группы объектов</vt:lpstr>
      <vt:lpstr>Знакомство с объектами и группами объектов</vt:lpstr>
      <vt:lpstr>Конфигурирование сетевых объектов</vt:lpstr>
      <vt:lpstr>Конфигурирование сервисных объектов</vt:lpstr>
      <vt:lpstr>Конфигурирование сервисных объектов (продолжение)</vt:lpstr>
      <vt:lpstr>Группы объектов</vt:lpstr>
      <vt:lpstr>Конфигурирование обычных групп объектов</vt:lpstr>
      <vt:lpstr>Конфигурирование обычных групп объектов (продолжение)</vt:lpstr>
      <vt:lpstr>Конфигурирование обычных групп объектов (продолжение)</vt:lpstr>
      <vt:lpstr>Тема 9.2.4: ACLS</vt:lpstr>
      <vt:lpstr>ACL-списки ASA</vt:lpstr>
      <vt:lpstr>Типы фильтрации ACL-списков ASA</vt:lpstr>
      <vt:lpstr>Типы ACL-списков ASA</vt:lpstr>
      <vt:lpstr>Конфигурирование ACL-списков</vt:lpstr>
      <vt:lpstr>Конфигурирование ACL-списков (продолжение)</vt:lpstr>
      <vt:lpstr>Конфигурирование ACL-списков (продолжение)</vt:lpstr>
      <vt:lpstr>Применение ACL-списков</vt:lpstr>
      <vt:lpstr>ACL-списки и группы объектов</vt:lpstr>
      <vt:lpstr>ACL-списки и группы объектов (продолжение)</vt:lpstr>
      <vt:lpstr>Примеры ACL-списков, использующих группы объектов</vt:lpstr>
      <vt:lpstr>Примеры ACL-списков, использующих группы объектов</vt:lpstr>
      <vt:lpstr>Тема 9.2.5: Сервисы NAT на ASA</vt:lpstr>
      <vt:lpstr>Обзор ASA NAT</vt:lpstr>
      <vt:lpstr>Конфигурирование динамического NAT</vt:lpstr>
      <vt:lpstr>Конфигурирование динамического NAT (продолжение)</vt:lpstr>
      <vt:lpstr>Конфигурирование динамического РAT</vt:lpstr>
      <vt:lpstr>Конфигурирование статического NAT</vt:lpstr>
      <vt:lpstr>Конфигурирование статического NAT (продолжение)</vt:lpstr>
      <vt:lpstr>Тема 9.2.6: AAA</vt:lpstr>
      <vt:lpstr>Обзор ААА</vt:lpstr>
      <vt:lpstr>Локальная база данных и серверы</vt:lpstr>
      <vt:lpstr>Конфигурирование ААА</vt:lpstr>
      <vt:lpstr>Тема 9.2.7: Сервисные политики в ASA</vt:lpstr>
      <vt:lpstr>Обзор MPF</vt:lpstr>
      <vt:lpstr>Конфигурирование карт классов (class maps)</vt:lpstr>
      <vt:lpstr>Определение и активирование политики</vt:lpstr>
      <vt:lpstr>Политика ASA по умолчанию</vt:lpstr>
      <vt:lpstr>Презентация PowerPoint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 Surprising and Fresh: Cisco Brand</dc:title>
  <dc:creator>Melissa Gabriel</dc:creator>
  <cp:lastModifiedBy>serhii yevseiev</cp:lastModifiedBy>
  <cp:revision>186</cp:revision>
  <dcterms:created xsi:type="dcterms:W3CDTF">2012-10-09T16:58:47Z</dcterms:created>
  <dcterms:modified xsi:type="dcterms:W3CDTF">2019-09-05T21:23:18Z</dcterms:modified>
</cp:coreProperties>
</file>